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tags/tag2.xml" ContentType="application/vnd.openxmlformats-officedocument.presentationml.tags+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comments/comment8.xml" ContentType="application/vnd.openxmlformats-officedocument.presentationml.comments+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comments/comment10.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1.xml" ContentType="application/vnd.openxmlformats-officedocument.presentationml.comments+xml"/>
  <Override PartName="/ppt/tags/tag5.xml" ContentType="application/vnd.openxmlformats-officedocument.presentationml.tags+xml"/>
  <Override PartName="/ppt/notesSlides/notesSlide35.xml" ContentType="application/vnd.openxmlformats-officedocument.presentationml.notesSlide+xml"/>
  <Override PartName="/ppt/comments/comment12.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3.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4.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15.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16.xml" ContentType="application/vnd.openxmlformats-officedocument.presentationml.comments+xml"/>
  <Override PartName="/ppt/notesSlides/notesSlide62.xml" ContentType="application/vnd.openxmlformats-officedocument.presentationml.notesSlide+xml"/>
  <Override PartName="/ppt/comments/comment17.xml" ContentType="application/vnd.openxmlformats-officedocument.presentationml.comments+xml"/>
  <Override PartName="/ppt/notesSlides/notesSlide63.xml" ContentType="application/vnd.openxmlformats-officedocument.presentationml.notesSlide+xml"/>
  <Override PartName="/ppt/comments/comment18.xml" ContentType="application/vnd.openxmlformats-officedocument.presentationml.comments+xml"/>
  <Override PartName="/ppt/notesSlides/notesSlide64.xml" ContentType="application/vnd.openxmlformats-officedocument.presentationml.notesSlide+xml"/>
  <Override PartName="/ppt/comments/comment19.xml" ContentType="application/vnd.openxmlformats-officedocument.presentationml.comments+xml"/>
  <Override PartName="/ppt/notesSlides/notesSlide65.xml" ContentType="application/vnd.openxmlformats-officedocument.presentationml.notesSlide+xml"/>
  <Override PartName="/ppt/comments/comment20.xml" ContentType="application/vnd.openxmlformats-officedocument.presentationml.comments+xml"/>
  <Override PartName="/ppt/notesSlides/notesSlide66.xml" ContentType="application/vnd.openxmlformats-officedocument.presentationml.notesSlide+xml"/>
  <Override PartName="/ppt/comments/comment21.xml" ContentType="application/vnd.openxmlformats-officedocument.presentationml.comments+xml"/>
  <Override PartName="/ppt/notesSlides/notesSlide67.xml" ContentType="application/vnd.openxmlformats-officedocument.presentationml.notesSlide+xml"/>
  <Override PartName="/ppt/comments/comment2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3" d="100"/>
          <a:sy n="83" d="100"/>
        </p:scale>
        <p:origin x="-183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7-11T02:22:27.556" idx="1">
    <p:pos x="6000" y="0"/>
    <p:text>+swy351041603@gmail.com Please review. I have compiled all.</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17-07-13T17:41:33.128" idx="17">
    <p:pos x="6000" y="0"/>
    <p:text>I assume this is effect sizes?</p:text>
  </p:cm>
  <p:cm authorId="1" dt="2017-07-13T17:41:13.464" idx="18">
    <p:pos x="6000" y="100"/>
    <p:text>all your results slides, you need to put the sentence of the finding as title! You can't ask people to interpret this by themselves when looking at your slides.</p:text>
  </p:cm>
  <p:cm authorId="1" dt="2017-07-10T15:51:11.940" idx="19">
    <p:pos x="6000" y="200"/>
    <p:text>NEVER put tables in the slides. They are not designed for presentation.</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17-07-13T17:41:56.298" idx="20">
    <p:pos x="6000" y="0"/>
    <p:text>of course not the same, show the result.</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17-07-13T17:42:41.052" idx="21">
    <p:pos x="6000" y="0"/>
    <p:text>same as 32</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17-07-13T17:46:37.640" idx="22">
    <p:pos x="6000" y="0"/>
    <p:text>why min max?</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17-07-13T17:48:19.513" idx="23">
    <p:pos x="6000" y="0"/>
    <p:text>49 to 54, you need to put your finding as title.</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17-07-13T17:49:19.183" idx="24">
    <p:pos x="6000" y="0"/>
    <p:text>summary needs redo.</p:text>
  </p:cm>
</p:cmLst>
</file>

<file path=ppt/comments/comment16.xml><?xml version="1.0" encoding="utf-8"?>
<p:cmLst xmlns:a="http://schemas.openxmlformats.org/drawingml/2006/main" xmlns:r="http://schemas.openxmlformats.org/officeDocument/2006/relationships" xmlns:p="http://schemas.openxmlformats.org/presentationml/2006/main">
  <p:cm authorId="1" dt="2017-07-13T17:40:06.419" idx="25">
    <p:pos x="6000" y="0"/>
    <p:text>same as 24</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17-07-13T17:42:29.407" idx="26">
    <p:pos x="6000" y="0"/>
    <p:text>always resize the figure without streching</p:text>
  </p:cm>
</p:cmLst>
</file>

<file path=ppt/comments/comment18.xml><?xml version="1.0" encoding="utf-8"?>
<p:cmLst xmlns:a="http://schemas.openxmlformats.org/drawingml/2006/main" xmlns:r="http://schemas.openxmlformats.org/officeDocument/2006/relationships" xmlns:p="http://schemas.openxmlformats.org/presentationml/2006/main">
  <p:cm authorId="1" dt="2017-07-13T17:45:50.383" idx="27">
    <p:pos x="6000" y="0"/>
    <p:text>no one needs you to explain what's 10-fold</p:text>
  </p:cm>
</p:cmLst>
</file>

<file path=ppt/comments/comment19.xml><?xml version="1.0" encoding="utf-8"?>
<p:cmLst xmlns:a="http://schemas.openxmlformats.org/drawingml/2006/main" xmlns:r="http://schemas.openxmlformats.org/officeDocument/2006/relationships" xmlns:p="http://schemas.openxmlformats.org/presentationml/2006/main">
  <p:cm authorId="1" dt="2017-07-13T17:46:57.565" idx="28">
    <p:pos x="6000" y="0"/>
    <p:text>no need to put it here, just cite Thanh's paper</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comments/comment20.xml><?xml version="1.0" encoding="utf-8"?>
<p:cmLst xmlns:a="http://schemas.openxmlformats.org/drawingml/2006/main" xmlns:r="http://schemas.openxmlformats.org/officeDocument/2006/relationships" xmlns:p="http://schemas.openxmlformats.org/presentationml/2006/main">
  <p:cm authorId="1" dt="2017-07-13T17:47:11.871" idx="29">
    <p:pos x="6000" y="0"/>
    <p:text>no need to explain this.</p:text>
  </p:cm>
</p:cmLst>
</file>

<file path=ppt/comments/comment21.xml><?xml version="1.0" encoding="utf-8"?>
<p:cmLst xmlns:a="http://schemas.openxmlformats.org/drawingml/2006/main" xmlns:r="http://schemas.openxmlformats.org/officeDocument/2006/relationships" xmlns:p="http://schemas.openxmlformats.org/presentationml/2006/main">
  <p:cm authorId="1" dt="2017-07-13T17:48:45.319" idx="30">
    <p:pos x="6000" y="0"/>
    <p:text>put as back up slides.</p:text>
  </p:cm>
</p:cmLst>
</file>

<file path=ppt/comments/comment22.xml><?xml version="1.0" encoding="utf-8"?>
<p:cmLst xmlns:a="http://schemas.openxmlformats.org/drawingml/2006/main" xmlns:r="http://schemas.openxmlformats.org/officeDocument/2006/relationships" xmlns:p="http://schemas.openxmlformats.org/presentationml/2006/main">
  <p:cm authorId="1" dt="2017-07-13T17:48:52.046" idx="31">
    <p:pos x="6000" y="0"/>
    <p:text>back up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3T17:37:29.328" idx="7">
    <p:pos x="6000" y="0"/>
    <p:text>needs meat on this slide.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3T17:38:53.837" idx="8">
    <p:pos x="6000" y="0"/>
    <p:text>need to expliain why these 2 and what are the difference between these two.</p:text>
  </p:cm>
  <p:cm authorId="0" dt="2017-07-10T19:36:53.705" idx="3">
    <p:pos x="6000" y="100"/>
    <p:text>explain during presentation or on slide?</p:text>
  </p:cm>
  <p:cm authorId="1" dt="2017-07-13T17:38:53.837" idx="9">
    <p:pos x="6000" y="200"/>
    <p:text>explain here.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3T17:38:37.289" idx="10">
    <p:pos x="6000" y="0"/>
    <p:text>write sentence in your slides, not just terms and words.</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3T17:37:38.737" idx="11">
    <p:pos x="6000" y="0"/>
    <p:text>needs meat.</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3T17:39:34.030" idx="12">
    <p:pos x="6000" y="0"/>
    <p:text>what's each analysis examining?</p:text>
  </p:cm>
  <p:cm authorId="1" dt="2017-07-10T19:37:25.943" idx="13">
    <p:pos x="6000" y="100"/>
    <p:text>not pure KS-test. check the paper.</p:text>
  </p:cm>
  <p:cm authorId="0" dt="2017-07-10T19:37:25.943" idx="4">
    <p:pos x="6000" y="200"/>
    <p:text>yes, true, I read it but I did not mention normalize on slide although it was in my notes.</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3T17:39:55.714" idx="14">
    <p:pos x="6000" y="0"/>
    <p:text>what are we looking at? what's the take away message of this?</p:text>
  </p:cm>
  <p:cm authorId="1" dt="2017-07-10T15:51:43.376" idx="15">
    <p:pos x="6000" y="100"/>
    <p:text>no need to show all, just show one which is obvious and explain/disuss on that one.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3T17:40:28.847" idx="16">
    <p:pos x="6000" y="0"/>
    <p:text>same as 24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Single tenancy to avoid noise from any other virtual machine running. Remove identical.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Throughput: we calculate via logs. </a:t>
            </a:r>
            <a:r>
              <a:rPr lang="en"/>
              <a:t> Metrics recorded every 10 seconds and then averaged out for a minute.</a:t>
            </a:r>
          </a:p>
          <a:p>
            <a:pPr lvl="0" rtl="0">
              <a:lnSpc>
                <a:spcPct val="115000"/>
              </a:lnSpc>
              <a:spcBef>
                <a:spcPts val="0"/>
              </a:spcBef>
              <a:spcAft>
                <a:spcPts val="1600"/>
              </a:spcAft>
              <a:buNone/>
            </a:pPr>
            <a:r>
              <a:rPr lang="en"/>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Before ks test we normalize the data because the scales are of course not same in the two environments. Normalized through median.</a:t>
            </a:r>
            <a:br>
              <a:rPr lang="en"/>
            </a:br>
            <a:r>
              <a:rPr lang="en"/>
              <a:t/>
            </a:r>
            <a:br>
              <a:rPr lang="en"/>
            </a:br>
            <a:r>
              <a:rPr lang="en" sz="100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We select spearman because: 1) no underlying assumption</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title shape are different</a:t>
            </a:r>
            <a:br>
              <a:rPr lang="en"/>
            </a:br>
            <a:r>
              <a:rPr lang="en"/>
              <a:t/>
            </a:r>
            <a:br>
              <a:rPr lang="en"/>
            </a:br>
            <a:r>
              <a:rPr lang="en"/>
              <a:t>Discuss 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Out of the 44 metrics. P values higher than 0.05</a:t>
            </a:r>
            <a:br>
              <a:rPr lang="en"/>
            </a:br>
            <a:r>
              <a:rPr lang="en"/>
              <a:t/>
            </a:r>
            <a:br>
              <a:rPr lang="en"/>
            </a:br>
            <a:r>
              <a:rPr lang="en"/>
              <a:t>Ask meaning of KS-paragraph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Why throughput? Because it is constant between the two environments.</a:t>
            </a:r>
            <a:br>
              <a:rPr lang="en"/>
            </a:br>
            <a:r>
              <a:rPr lang="en"/>
              <a:t/>
            </a:r>
            <a:br>
              <a:rPr lang="en"/>
            </a:br>
            <a:r>
              <a:rPr lang="en"/>
              <a:t>Absolute 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Internal to see if our model is crappy, if model is crappy there is no point of comparing. </a:t>
            </a:r>
            <a:br>
              <a:rPr lang="en"/>
            </a:br>
            <a:r>
              <a:rPr lang="en"/>
              <a:t>External: applying models virtual to physical and vice versa.</a:t>
            </a:r>
          </a:p>
          <a:p>
            <a:pPr lvl="0" rtl="0">
              <a:lnSpc>
                <a:spcPct val="115000"/>
              </a:lnSpc>
              <a:spcBef>
                <a:spcPts val="0"/>
              </a:spcBef>
              <a:spcAft>
                <a:spcPts val="16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“New version” in the new slide</a:t>
            </a:r>
            <a:br>
              <a:rPr lang="en"/>
            </a:br>
            <a:r>
              <a:rPr lang="en"/>
              <a:t/>
            </a:r>
            <a:br>
              <a:rPr lang="en"/>
            </a:br>
            <a:r>
              <a:rPr lang="en"/>
              <a:t>A guy with a question mark? Answer virtual machines.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a:t>We first conduct background study and see how performance tests are analyzed. 3 ways of analyzing it.</a:t>
            </a:r>
            <a:br>
              <a:rPr lang="en" b="1"/>
            </a:br>
            <a:r>
              <a:rPr lang="en" b="1"/>
              <a:t>single performance metric: </a:t>
            </a:r>
            <a:r>
              <a:rPr lang="en"/>
              <a:t>the trends and distributions of each performance metric</a:t>
            </a:r>
          </a:p>
          <a:p>
            <a:pPr lvl="0">
              <a:spcBef>
                <a:spcPts val="0"/>
              </a:spcBef>
              <a:buClr>
                <a:schemeClr val="dk1"/>
              </a:buClr>
              <a:buSzPct val="100000"/>
              <a:buFont typeface="Arial"/>
              <a:buNone/>
            </a:pPr>
            <a:r>
              <a:rPr lang="en" b="1"/>
              <a:t>the relationship between the performance metrics:</a:t>
            </a:r>
            <a:r>
              <a:rPr lang="en"/>
              <a:t> the correlations between every two performance metrics</a:t>
            </a:r>
          </a:p>
          <a:p>
            <a:pPr lvl="0">
              <a:spcBef>
                <a:spcPts val="0"/>
              </a:spcBef>
              <a:buNone/>
            </a:pPr>
            <a:r>
              <a:rPr lang="en" b="1"/>
              <a:t>statistical performance models:</a:t>
            </a:r>
            <a:r>
              <a:rPr lang="en"/>
              <a:t> the models that are built using performance metrics to predict the overall performance of the system.</a:t>
            </a:r>
            <a:br>
              <a:rPr lang="en"/>
            </a:br>
            <a:r>
              <a:rPr lang="en"/>
              <a:t/>
            </a:r>
            <a:br>
              <a:rPr lang="en"/>
            </a:br>
            <a:endParaRPr lang="en"/>
          </a:p>
          <a:p>
            <a:pPr lvl="0">
              <a:spcBef>
                <a:spcPts val="0"/>
              </a:spcBef>
              <a:buNone/>
            </a:pPr>
            <a:endParaRPr/>
          </a:p>
          <a:p>
            <a:pPr lvl="0">
              <a:spcBef>
                <a:spcPts val="0"/>
              </a:spcBef>
              <a:buNone/>
            </a:pPr>
            <a:r>
              <a:rPr lang="en"/>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comments" Target="../comments/comment4.xml"/><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5.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5" Type="http://schemas.openxmlformats.org/officeDocument/2006/relationships/comments" Target="../comments/comment7.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9.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comments" Target="../comments/comment10.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comments" Target="../comments/comment11.xml"/><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5.png"/><Relationship Id="rId5" Type="http://schemas.openxmlformats.org/officeDocument/2006/relationships/comments" Target="../comments/comment12.xml"/><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7.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7.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13.xml"/><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comments" Target="../comments/commen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comments" Target="../comments/comment15.xml"/><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comments" Target="../comments/comment16.xml"/><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comments" Target="../comments/comment17.xml"/><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18.xml"/><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5.png"/><Relationship Id="rId5" Type="http://schemas.openxmlformats.org/officeDocument/2006/relationships/comments" Target="../comments/comment19.xml"/><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comments" Target="../comments/comment20.xml"/><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comments" Target="../comments/commen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comments" Target="../comments/comment2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89806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all the performance metrics available.</a:t>
            </a:r>
            <a:endParaRPr lang="en" sz="3000" dirty="0"/>
          </a:p>
          <a:p>
            <a:pPr marL="495300" lvl="0" indent="-457200" rtl="0">
              <a:spcBef>
                <a:spcPts val="0"/>
              </a:spcBef>
              <a:buSzPct val="100000"/>
              <a:buFont typeface="Arial"/>
              <a:buChar char="•"/>
            </a:pPr>
            <a:r>
              <a:rPr lang="en" sz="3000" dirty="0"/>
              <a:t>In total, we recorded 44 performance </a:t>
            </a:r>
            <a:r>
              <a:rPr lang="en" sz="3000" dirty="0" smtClean="0"/>
              <a:t>metrics.</a:t>
            </a:r>
            <a:endParaRPr lang="en" sz="3000" dirty="0"/>
          </a:p>
          <a:p>
            <a:pPr lvl="0" rtl="0">
              <a:spcBef>
                <a:spcPts val="0"/>
              </a:spcBef>
              <a:buNone/>
            </a:pP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variation of </a:t>
            </a:r>
            <a:r>
              <a:rPr lang="en" sz="3000" i="1" dirty="0"/>
              <a:t>workload </a:t>
            </a:r>
            <a:r>
              <a:rPr lang="en" sz="3000" dirty="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number of 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t>
            </a:r>
            <a:r>
              <a:rPr lang="en" sz="3000" dirty="0"/>
              <a:t>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a:solidFill>
                  <a:srgbClr val="CC0000"/>
                </a:solidFill>
              </a:rPr>
              <a:t>What 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smtClean="0"/>
              <a:t>Amazon estimates that a one-second page-load slowdown can cost up to $1.6 billion</a:t>
            </a:r>
            <a:r>
              <a:rPr lang="en" sz="3000" smtClean="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pic>
        <p:nvPicPr>
          <p:cNvPr id="419" name="Shape 419" title="Points scored"/>
          <p:cNvPicPr preferRelativeResize="0"/>
          <p:nvPr/>
        </p:nvPicPr>
        <p:blipFill>
          <a:blip r:embed="rId4">
            <a:alphaModFix/>
          </a:blip>
          <a:stretch>
            <a:fillRect/>
          </a:stretch>
        </p:blipFill>
        <p:spPr>
          <a:xfrm>
            <a:off x="828800" y="1908122"/>
            <a:ext cx="7437495" cy="45988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4" name="Shape 444"/>
          <p:cNvSpPr txBox="1"/>
          <p:nvPr/>
        </p:nvSpPr>
        <p:spPr>
          <a:xfrm>
            <a:off x="926775" y="4303050"/>
            <a:ext cx="4941000" cy="25812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45" name="Shape 445"/>
          <p:cNvSpPr txBox="1">
            <a:spLocks noGrp="1"/>
          </p:cNvSpPr>
          <p:nvPr>
            <p:ph type="body" idx="1"/>
          </p:nvPr>
        </p:nvSpPr>
        <p:spPr>
          <a:xfrm>
            <a:off x="311700" y="296147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The </a:t>
            </a:r>
            <a:r>
              <a:rPr lang="en" sz="3000" i="1"/>
              <a:t>rank (vs. throughput)</a:t>
            </a:r>
            <a:r>
              <a:rPr lang="en" sz="3000"/>
              <a:t> of the metrics is </a:t>
            </a:r>
            <a:r>
              <a:rPr lang="en" sz="3000">
                <a:solidFill>
                  <a:srgbClr val="FF0000"/>
                </a:solidFill>
              </a:rPr>
              <a:t>not the same</a:t>
            </a:r>
            <a:r>
              <a:rPr lang="en" sz="3000"/>
              <a:t> in the two environments. </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lvl="0" rtl="0">
              <a:spcBef>
                <a:spcPts val="0"/>
              </a:spcBef>
              <a:buNone/>
            </a:pPr>
            <a:endParaRPr sz="3000"/>
          </a:p>
          <a:p>
            <a:pPr lvl="0" rtl="0">
              <a:spcBef>
                <a:spcPts val="0"/>
              </a:spcBef>
              <a:buNone/>
            </a:pPr>
            <a:endParaRPr/>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2506025" y="4494675"/>
            <a:ext cx="861900" cy="524700"/>
          </a:xfrm>
          <a:prstGeom prst="rect">
            <a:avLst/>
          </a:prstGeom>
          <a:noFill/>
          <a:ln>
            <a:noFill/>
          </a:ln>
        </p:spPr>
        <p:txBody>
          <a:bodyPr lIns="91425" tIns="91425" rIns="91425" bIns="91425" anchor="t" anchorCtr="0">
            <a:noAutofit/>
          </a:bodyPr>
          <a:lstStyle/>
          <a:p>
            <a:pPr lvl="0">
              <a:spcBef>
                <a:spcPts val="0"/>
              </a:spcBef>
              <a:buNone/>
            </a:pPr>
            <a:r>
              <a:rPr lang="en" sz="3000"/>
              <a:t>#9</a:t>
            </a:r>
          </a:p>
        </p:txBody>
      </p:sp>
      <p:sp>
        <p:nvSpPr>
          <p:cNvPr id="449" name="Shape 449"/>
          <p:cNvSpPr txBox="1"/>
          <p:nvPr/>
        </p:nvSpPr>
        <p:spPr>
          <a:xfrm>
            <a:off x="5055125" y="449467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2506025" y="5708875"/>
            <a:ext cx="633600" cy="410700"/>
          </a:xfrm>
          <a:prstGeom prst="rect">
            <a:avLst/>
          </a:prstGeom>
          <a:noFill/>
          <a:ln>
            <a:noFill/>
          </a:ln>
        </p:spPr>
        <p:txBody>
          <a:bodyPr lIns="91425" tIns="91425" rIns="91425" bIns="91425" anchor="t" anchorCtr="0">
            <a:noAutofit/>
          </a:bodyPr>
          <a:lstStyle/>
          <a:p>
            <a:pPr lvl="0">
              <a:spcBef>
                <a:spcPts val="0"/>
              </a:spcBef>
              <a:buNone/>
            </a:pPr>
            <a:r>
              <a:rPr lang="en" sz="3000"/>
              <a:t>#1</a:t>
            </a:r>
          </a:p>
        </p:txBody>
      </p:sp>
      <p:sp>
        <p:nvSpPr>
          <p:cNvPr id="451" name="Shape 451"/>
          <p:cNvSpPr txBox="1"/>
          <p:nvPr/>
        </p:nvSpPr>
        <p:spPr>
          <a:xfrm>
            <a:off x="5036525" y="5708875"/>
            <a:ext cx="1198500" cy="410700"/>
          </a:xfrm>
          <a:prstGeom prst="rect">
            <a:avLst/>
          </a:prstGeom>
          <a:noFill/>
          <a:ln>
            <a:noFill/>
          </a:ln>
        </p:spPr>
        <p:txBody>
          <a:bodyPr lIns="91425" tIns="91425" rIns="91425" bIns="91425" anchor="t" anchorCtr="0">
            <a:noAutofit/>
          </a:bodyPr>
          <a:lstStyle/>
          <a:p>
            <a:pPr lvl="0">
              <a:spcBef>
                <a:spcPts val="0"/>
              </a:spcBef>
              <a:buNone/>
            </a:pPr>
            <a:r>
              <a:rPr lang="en" sz="3000"/>
              <a:t>#10</a:t>
            </a:r>
          </a:p>
        </p:txBody>
      </p:sp>
      <p:sp>
        <p:nvSpPr>
          <p:cNvPr id="452" name="Shape 452"/>
          <p:cNvSpPr/>
          <p:nvPr/>
        </p:nvSpPr>
        <p:spPr>
          <a:xfrm>
            <a:off x="3215050" y="471257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3139625" y="587585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3737475" y="411977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3516125" y="5226302"/>
            <a:ext cx="939480" cy="6075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a:t>
            </a:r>
            <a:r>
              <a:rPr lang="en" sz="3000" dirty="0"/>
              <a:t>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SzPct val="100000"/>
              <a:buChar char="●"/>
            </a:pPr>
            <a:r>
              <a:rPr lang="en" sz="2400"/>
              <a:t>Normalization by deviance</a:t>
            </a:r>
          </a:p>
          <a:p>
            <a:pPr marL="457200" lvl="0" indent="-381000" rtl="0">
              <a:lnSpc>
                <a:spcPct val="115000"/>
              </a:lnSpc>
              <a:spcBef>
                <a:spcPts val="0"/>
              </a:spcBef>
              <a:spcAft>
                <a:spcPts val="1600"/>
              </a:spcAft>
              <a:buSzPct val="100000"/>
              <a:buChar char="●"/>
            </a:pPr>
            <a:r>
              <a:rPr lang="en" sz="240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a:solidFill>
                  <a:srgbClr val="CC0000"/>
                </a:solidFill>
              </a:rPr>
              <a:t>What 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pic>
        <p:nvPicPr>
          <p:cNvPr id="543" name="Shape 543" title="Points scored"/>
          <p:cNvPicPr preferRelativeResize="0"/>
          <p:nvPr/>
        </p:nvPicPr>
        <p:blipFill>
          <a:blip r:embed="rId3">
            <a:alphaModFix/>
          </a:blip>
          <a:stretch>
            <a:fillRect/>
          </a:stretch>
        </p:blipFill>
        <p:spPr>
          <a:xfrm>
            <a:off x="1103062" y="2238400"/>
            <a:ext cx="6937875" cy="4289924"/>
          </a:xfrm>
          <a:prstGeom prst="rect">
            <a:avLst/>
          </a:prstGeom>
          <a:noFill/>
          <a:ln>
            <a:noFill/>
          </a:ln>
        </p:spPr>
      </p:pic>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pic>
        <p:nvPicPr>
          <p:cNvPr id="550" name="Shape 550" title="Points scored"/>
          <p:cNvPicPr preferRelativeResize="0"/>
          <p:nvPr/>
        </p:nvPicPr>
        <p:blipFill>
          <a:blip r:embed="rId3">
            <a:alphaModFix/>
          </a:blip>
          <a:stretch>
            <a:fillRect/>
          </a:stretch>
        </p:blipFill>
        <p:spPr>
          <a:xfrm>
            <a:off x="1103062" y="2238400"/>
            <a:ext cx="6937875" cy="4289924"/>
          </a:xfrm>
          <a:prstGeom prst="rect">
            <a:avLst/>
          </a:prstGeom>
          <a:noFill/>
          <a:ln>
            <a:noFill/>
          </a:ln>
        </p:spPr>
      </p:pic>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pic>
        <p:nvPicPr>
          <p:cNvPr id="579" name="Shape 579" title="Points scored"/>
          <p:cNvPicPr preferRelativeResize="0"/>
          <p:nvPr/>
        </p:nvPicPr>
        <p:blipFill>
          <a:blip r:embed="rId3">
            <a:alphaModFix/>
          </a:blip>
          <a:stretch>
            <a:fillRect/>
          </a:stretch>
        </p:blipFill>
        <p:spPr>
          <a:xfrm>
            <a:off x="1102000" y="2008899"/>
            <a:ext cx="6939975" cy="42912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pic>
        <p:nvPicPr>
          <p:cNvPr id="600" name="Shape 600" title="Points scored"/>
          <p:cNvPicPr preferRelativeResize="0"/>
          <p:nvPr/>
        </p:nvPicPr>
        <p:blipFill>
          <a:blip r:embed="rId3">
            <a:alphaModFix/>
          </a:blip>
          <a:stretch>
            <a:fillRect/>
          </a:stretch>
        </p:blipFill>
        <p:spPr>
          <a:xfrm>
            <a:off x="1102000" y="2259499"/>
            <a:ext cx="6939975" cy="4291225"/>
          </a:xfrm>
          <a:prstGeom prst="rect">
            <a:avLst/>
          </a:prstGeom>
          <a:noFill/>
          <a:ln>
            <a:noFill/>
          </a:ln>
        </p:spPr>
      </p:pic>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Shape 621" title="Points scored"/>
          <p:cNvPicPr preferRelativeResize="0"/>
          <p:nvPr/>
        </p:nvPicPr>
        <p:blipFill>
          <a:blip r:embed="rId3">
            <a:alphaModFix/>
          </a:blip>
          <a:stretch>
            <a:fillRect/>
          </a:stretch>
        </p:blipFill>
        <p:spPr>
          <a:xfrm>
            <a:off x="1102000" y="2259499"/>
            <a:ext cx="6939975" cy="4291225"/>
          </a:xfrm>
          <a:prstGeom prst="rect">
            <a:avLst/>
          </a:prstGeom>
          <a:noFill/>
          <a:ln>
            <a:noFill/>
          </a:ln>
        </p:spPr>
      </p:pic>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659" name="Shape 659" descr="Snip20170714_3.png"/>
          <p:cNvPicPr preferRelativeResize="0"/>
          <p:nvPr/>
        </p:nvPicPr>
        <p:blipFill rotWithShape="1">
          <a:blip r:embed="rId3">
            <a:alphaModFix/>
          </a:blip>
          <a:srcRect l="2056" t="2543"/>
          <a:stretch/>
        </p:blipFill>
        <p:spPr>
          <a:xfrm>
            <a:off x="1088125" y="1100225"/>
            <a:ext cx="6967748" cy="51652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79" name="Shape 679" descr="Snip20170714_3.png"/>
          <p:cNvPicPr preferRelativeResize="0"/>
          <p:nvPr/>
        </p:nvPicPr>
        <p:blipFill rotWithShape="1">
          <a:blip r:embed="rId5">
            <a:alphaModFix/>
          </a:blip>
          <a:srcRect l="2056" t="2543"/>
          <a:stretch/>
        </p:blipFill>
        <p:spPr>
          <a:xfrm>
            <a:off x="1169350" y="3727392"/>
            <a:ext cx="2904374" cy="2153056"/>
          </a:xfrm>
          <a:prstGeom prst="rect">
            <a:avLst/>
          </a:prstGeom>
          <a:noFill/>
          <a:ln>
            <a:noFill/>
          </a:ln>
        </p:spPr>
      </p:pic>
      <p:pic>
        <p:nvPicPr>
          <p:cNvPr id="680" name="Shape 680" descr="Snip20170714_4.png"/>
          <p:cNvPicPr preferRelativeResize="0"/>
          <p:nvPr/>
        </p:nvPicPr>
        <p:blipFill rotWithShape="1">
          <a:blip r:embed="rId6">
            <a:alphaModFix/>
          </a:blip>
          <a:srcRect l="1951" t="2543"/>
          <a:stretch/>
        </p:blipFill>
        <p:spPr>
          <a:xfrm>
            <a:off x="4859275" y="3619200"/>
            <a:ext cx="3435100" cy="256312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Background: 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900" y="4027000"/>
            <a:ext cx="2519400"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performance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84" name="Shape 8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pic>
        <p:nvPicPr>
          <p:cNvPr id="94" name="Shape 9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5">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3758</TotalTime>
  <Words>2352</Words>
  <Application>Microsoft Macintosh PowerPoint</Application>
  <PresentationFormat>On-screen Show (4:3)</PresentationFormat>
  <Paragraphs>450</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Background: Types of performance analysis</vt:lpstr>
      <vt:lpstr>How is a performance regression detected?</vt:lpstr>
      <vt:lpstr>How is a performance regression detected?</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13</cp:revision>
  <dcterms:modified xsi:type="dcterms:W3CDTF">2017-07-19T15:55:26Z</dcterms:modified>
</cp:coreProperties>
</file>